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70" r:id="rId4"/>
    <p:sldId id="267" r:id="rId5"/>
    <p:sldId id="259" r:id="rId6"/>
    <p:sldId id="264" r:id="rId7"/>
    <p:sldId id="265" r:id="rId8"/>
    <p:sldId id="268" r:id="rId9"/>
    <p:sldId id="271" r:id="rId10"/>
    <p:sldId id="260" r:id="rId11"/>
    <p:sldId id="26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898F5-18BF-49C6-BB9D-0AE17ACEB230}" v="99" dt="2022-10-25T06:16:57.946"/>
    <p1510:client id="{0CBAE54D-5DB7-40D4-BF88-B7FCAA2C18E1}" v="219" dt="2022-10-26T07:40:36.273"/>
    <p1510:client id="{0FF8B533-B311-4B96-99E1-634286A630B4}" v="23" dt="2022-10-26T06:36:29.191"/>
    <p1510:client id="{158915F5-FA12-416A-A0ED-C9B50F19452F}" v="790" dt="2022-10-25T06:59:42.912"/>
    <p1510:client id="{2A560F3D-DE5A-44D5-941B-57B418F27678}" v="249" dt="2022-10-25T07:02:17.581"/>
    <p1510:client id="{300AF476-1355-4827-A85C-05C14B46A294}" v="758" dt="2022-10-26T06:32:12.376"/>
    <p1510:client id="{438E4810-35FF-4727-8C70-370DE79DD583}" v="214" dt="2022-10-25T06:35:35.583"/>
    <p1510:client id="{51AB213C-D7D6-44CF-8702-60D1CD80A3AB}" v="834" dt="2022-10-26T06:57:42.317"/>
    <p1510:client id="{59D91F1C-9D61-4DBA-9515-2A7159290559}" v="797" dt="2022-10-25T06:55:37.898"/>
    <p1510:client id="{5DB5D4DE-DAC5-4087-8E17-9BBB36C8512A}" v="558" dt="2022-10-25T08:04:14.538"/>
    <p1510:client id="{97E4DBD3-85EF-43C2-B1DA-39A1072E932E}" v="5" dt="2022-10-25T06:24:09.977"/>
    <p1510:client id="{9E31008E-4A73-4757-BE56-D6C1C7C3A374}" v="105" dt="2022-10-25T06:31:19.845"/>
    <p1510:client id="{A1699102-B2C6-441D-9B27-A0106419E8FF}" v="123" dt="2022-10-25T05:03:09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81A606-8537-4C97-ABCB-464CA17B7088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0E1E134-3D93-4035-9ED3-896D66502536}">
      <dgm:prSet/>
      <dgm:spPr/>
      <dgm:t>
        <a:bodyPr/>
        <a:lstStyle/>
        <a:p>
          <a:r>
            <a:rPr lang="en-GB"/>
            <a:t>Geospatial data used for the following:</a:t>
          </a:r>
          <a:endParaRPr lang="en-US"/>
        </a:p>
      </dgm:t>
    </dgm:pt>
    <dgm:pt modelId="{A8E1125B-9318-4674-A260-F4B059B1F9AB}" type="parTrans" cxnId="{C993C0C2-4E09-4C81-841B-EAD7DCCAF642}">
      <dgm:prSet/>
      <dgm:spPr/>
      <dgm:t>
        <a:bodyPr/>
        <a:lstStyle/>
        <a:p>
          <a:endParaRPr lang="en-US"/>
        </a:p>
      </dgm:t>
    </dgm:pt>
    <dgm:pt modelId="{AA00AA66-7461-4525-9FBF-1565A467A788}" type="sibTrans" cxnId="{C993C0C2-4E09-4C81-841B-EAD7DCCAF642}">
      <dgm:prSet/>
      <dgm:spPr/>
      <dgm:t>
        <a:bodyPr/>
        <a:lstStyle/>
        <a:p>
          <a:endParaRPr lang="en-US"/>
        </a:p>
      </dgm:t>
    </dgm:pt>
    <dgm:pt modelId="{6136800A-F5B2-4F07-B612-54DC447644CC}">
      <dgm:prSet/>
      <dgm:spPr/>
      <dgm:t>
        <a:bodyPr/>
        <a:lstStyle/>
        <a:p>
          <a:r>
            <a:rPr lang="en-GB"/>
            <a:t>Weather</a:t>
          </a:r>
          <a:endParaRPr lang="en-US"/>
        </a:p>
      </dgm:t>
    </dgm:pt>
    <dgm:pt modelId="{4659F0E6-F847-4911-AC51-E39212339529}" type="parTrans" cxnId="{E8F6ADA0-A9DB-44C4-AF3E-51E22CD733CE}">
      <dgm:prSet/>
      <dgm:spPr/>
      <dgm:t>
        <a:bodyPr/>
        <a:lstStyle/>
        <a:p>
          <a:endParaRPr lang="en-US"/>
        </a:p>
      </dgm:t>
    </dgm:pt>
    <dgm:pt modelId="{5C43A81F-E586-46E6-8E5C-880962C37540}" type="sibTrans" cxnId="{E8F6ADA0-A9DB-44C4-AF3E-51E22CD733CE}">
      <dgm:prSet/>
      <dgm:spPr/>
      <dgm:t>
        <a:bodyPr/>
        <a:lstStyle/>
        <a:p>
          <a:endParaRPr lang="en-US"/>
        </a:p>
      </dgm:t>
    </dgm:pt>
    <dgm:pt modelId="{C7A72FD7-FFB7-42A0-98D7-20B78D26D264}">
      <dgm:prSet/>
      <dgm:spPr/>
      <dgm:t>
        <a:bodyPr/>
        <a:lstStyle/>
        <a:p>
          <a:r>
            <a:rPr lang="en-GB"/>
            <a:t>Vegetation</a:t>
          </a:r>
          <a:endParaRPr lang="en-US"/>
        </a:p>
      </dgm:t>
    </dgm:pt>
    <dgm:pt modelId="{F8BE2608-3935-464D-B4A9-9F363432885F}" type="parTrans" cxnId="{0215FD30-E8F4-47DE-AF23-E854F253B0AB}">
      <dgm:prSet/>
      <dgm:spPr/>
      <dgm:t>
        <a:bodyPr/>
        <a:lstStyle/>
        <a:p>
          <a:endParaRPr lang="en-US"/>
        </a:p>
      </dgm:t>
    </dgm:pt>
    <dgm:pt modelId="{2C14D2ED-F00E-4F1B-808A-6B1FFB27820A}" type="sibTrans" cxnId="{0215FD30-E8F4-47DE-AF23-E854F253B0AB}">
      <dgm:prSet/>
      <dgm:spPr/>
      <dgm:t>
        <a:bodyPr/>
        <a:lstStyle/>
        <a:p>
          <a:endParaRPr lang="en-US"/>
        </a:p>
      </dgm:t>
    </dgm:pt>
    <dgm:pt modelId="{8C032A93-CCE8-4B01-BFD3-E07CE30A2DDC}">
      <dgm:prSet/>
      <dgm:spPr/>
      <dgm:t>
        <a:bodyPr/>
        <a:lstStyle/>
        <a:p>
          <a:r>
            <a:rPr lang="en-GB"/>
            <a:t>Wild fire</a:t>
          </a:r>
          <a:endParaRPr lang="en-US"/>
        </a:p>
      </dgm:t>
    </dgm:pt>
    <dgm:pt modelId="{12CB6A3C-7CBB-476C-A3CF-9004248D8D71}" type="parTrans" cxnId="{70A2C9DC-46D3-4428-9A59-2E818D15B518}">
      <dgm:prSet/>
      <dgm:spPr/>
      <dgm:t>
        <a:bodyPr/>
        <a:lstStyle/>
        <a:p>
          <a:endParaRPr lang="en-US"/>
        </a:p>
      </dgm:t>
    </dgm:pt>
    <dgm:pt modelId="{9E5070DF-EBDA-4375-B0EC-DED61C4BF6B0}" type="sibTrans" cxnId="{70A2C9DC-46D3-4428-9A59-2E818D15B518}">
      <dgm:prSet/>
      <dgm:spPr/>
      <dgm:t>
        <a:bodyPr/>
        <a:lstStyle/>
        <a:p>
          <a:endParaRPr lang="en-US"/>
        </a:p>
      </dgm:t>
    </dgm:pt>
    <dgm:pt modelId="{C2A91EE4-7EC3-45AC-BFF9-B4E3616C4545}">
      <dgm:prSet/>
      <dgm:spPr/>
      <dgm:t>
        <a:bodyPr/>
        <a:lstStyle/>
        <a:p>
          <a:r>
            <a:rPr lang="en-GB"/>
            <a:t>Level of drought</a:t>
          </a:r>
          <a:endParaRPr lang="en-US"/>
        </a:p>
      </dgm:t>
    </dgm:pt>
    <dgm:pt modelId="{5A474C12-0C52-4C6D-ACE6-582CBE86E634}" type="parTrans" cxnId="{383A96DB-6985-4AAB-9471-85D5B956B263}">
      <dgm:prSet/>
      <dgm:spPr/>
      <dgm:t>
        <a:bodyPr/>
        <a:lstStyle/>
        <a:p>
          <a:endParaRPr lang="en-US"/>
        </a:p>
      </dgm:t>
    </dgm:pt>
    <dgm:pt modelId="{EDC27DA5-3426-4B3E-B683-9B80A2006A89}" type="sibTrans" cxnId="{383A96DB-6985-4AAB-9471-85D5B956B263}">
      <dgm:prSet/>
      <dgm:spPr/>
      <dgm:t>
        <a:bodyPr/>
        <a:lstStyle/>
        <a:p>
          <a:endParaRPr lang="en-US"/>
        </a:p>
      </dgm:t>
    </dgm:pt>
    <dgm:pt modelId="{88E9521B-B294-48E3-B7C6-80B6555CE9F0}">
      <dgm:prSet/>
      <dgm:spPr/>
      <dgm:t>
        <a:bodyPr/>
        <a:lstStyle/>
        <a:p>
          <a:r>
            <a:rPr lang="en-GB"/>
            <a:t>Data gathered over a 20-year period</a:t>
          </a:r>
          <a:endParaRPr lang="en-US"/>
        </a:p>
      </dgm:t>
    </dgm:pt>
    <dgm:pt modelId="{202EACB2-83DC-4563-A3A0-8AAD9CC9A36C}" type="parTrans" cxnId="{86CA9239-C884-4ED7-AEC5-826AEC748CA2}">
      <dgm:prSet/>
      <dgm:spPr/>
      <dgm:t>
        <a:bodyPr/>
        <a:lstStyle/>
        <a:p>
          <a:endParaRPr lang="en-US"/>
        </a:p>
      </dgm:t>
    </dgm:pt>
    <dgm:pt modelId="{EC55F2CD-BE19-41C9-AAA3-919F2AC1DECC}" type="sibTrans" cxnId="{86CA9239-C884-4ED7-AEC5-826AEC748CA2}">
      <dgm:prSet/>
      <dgm:spPr/>
      <dgm:t>
        <a:bodyPr/>
        <a:lstStyle/>
        <a:p>
          <a:endParaRPr lang="en-US"/>
        </a:p>
      </dgm:t>
    </dgm:pt>
    <dgm:pt modelId="{5A48F524-1FAF-4DED-BFC1-46D6EF7537BF}">
      <dgm:prSet/>
      <dgm:spPr/>
      <dgm:t>
        <a:bodyPr/>
        <a:lstStyle/>
        <a:p>
          <a:r>
            <a:rPr lang="en-GB"/>
            <a:t>Users will be able to choose multiple parameters while viewing satellite data for all 4 categories.</a:t>
          </a:r>
          <a:endParaRPr lang="en-US"/>
        </a:p>
      </dgm:t>
    </dgm:pt>
    <dgm:pt modelId="{61CDC1F3-93A2-4E74-9A4B-96EEACA0942C}" type="parTrans" cxnId="{2FACBACB-3709-4F92-AEA3-08AFFBAEF707}">
      <dgm:prSet/>
      <dgm:spPr/>
      <dgm:t>
        <a:bodyPr/>
        <a:lstStyle/>
        <a:p>
          <a:endParaRPr lang="en-US"/>
        </a:p>
      </dgm:t>
    </dgm:pt>
    <dgm:pt modelId="{FFCDB414-5EF1-4E45-AD00-D3C6AD0C7E8E}" type="sibTrans" cxnId="{2FACBACB-3709-4F92-AEA3-08AFFBAEF707}">
      <dgm:prSet/>
      <dgm:spPr/>
      <dgm:t>
        <a:bodyPr/>
        <a:lstStyle/>
        <a:p>
          <a:endParaRPr lang="en-US"/>
        </a:p>
      </dgm:t>
    </dgm:pt>
    <dgm:pt modelId="{A51BD02A-799E-452B-BDC2-976E4693533D}" type="pres">
      <dgm:prSet presAssocID="{5881A606-8537-4C97-ABCB-464CA17B7088}" presName="diagram" presStyleCnt="0">
        <dgm:presLayoutVars>
          <dgm:dir/>
          <dgm:resizeHandles val="exact"/>
        </dgm:presLayoutVars>
      </dgm:prSet>
      <dgm:spPr/>
    </dgm:pt>
    <dgm:pt modelId="{FF714C80-EA24-451C-A86B-026ABD9C16A8}" type="pres">
      <dgm:prSet presAssocID="{30E1E134-3D93-4035-9ED3-896D66502536}" presName="node" presStyleLbl="node1" presStyleIdx="0" presStyleCnt="3">
        <dgm:presLayoutVars>
          <dgm:bulletEnabled val="1"/>
        </dgm:presLayoutVars>
      </dgm:prSet>
      <dgm:spPr/>
    </dgm:pt>
    <dgm:pt modelId="{D704106C-2AF8-44ED-BAA2-E505DA89C70E}" type="pres">
      <dgm:prSet presAssocID="{AA00AA66-7461-4525-9FBF-1565A467A788}" presName="sibTrans" presStyleCnt="0"/>
      <dgm:spPr/>
    </dgm:pt>
    <dgm:pt modelId="{A875652E-D9AE-4F50-8D60-CB4AE99FC37B}" type="pres">
      <dgm:prSet presAssocID="{88E9521B-B294-48E3-B7C6-80B6555CE9F0}" presName="node" presStyleLbl="node1" presStyleIdx="1" presStyleCnt="3">
        <dgm:presLayoutVars>
          <dgm:bulletEnabled val="1"/>
        </dgm:presLayoutVars>
      </dgm:prSet>
      <dgm:spPr/>
    </dgm:pt>
    <dgm:pt modelId="{DFEE95E8-D710-4029-855C-87862CA958F6}" type="pres">
      <dgm:prSet presAssocID="{EC55F2CD-BE19-41C9-AAA3-919F2AC1DECC}" presName="sibTrans" presStyleCnt="0"/>
      <dgm:spPr/>
    </dgm:pt>
    <dgm:pt modelId="{84546A58-EECE-4105-A222-DDC68E269D40}" type="pres">
      <dgm:prSet presAssocID="{5A48F524-1FAF-4DED-BFC1-46D6EF7537BF}" presName="node" presStyleLbl="node1" presStyleIdx="2" presStyleCnt="3">
        <dgm:presLayoutVars>
          <dgm:bulletEnabled val="1"/>
        </dgm:presLayoutVars>
      </dgm:prSet>
      <dgm:spPr/>
    </dgm:pt>
  </dgm:ptLst>
  <dgm:cxnLst>
    <dgm:cxn modelId="{410EFD0D-128D-42FA-99E0-257DD118D12F}" type="presOf" srcId="{5A48F524-1FAF-4DED-BFC1-46D6EF7537BF}" destId="{84546A58-EECE-4105-A222-DDC68E269D40}" srcOrd="0" destOrd="0" presId="urn:microsoft.com/office/officeart/2005/8/layout/default"/>
    <dgm:cxn modelId="{62D49823-0F68-4D20-B31B-D4DF5A7AFF42}" type="presOf" srcId="{88E9521B-B294-48E3-B7C6-80B6555CE9F0}" destId="{A875652E-D9AE-4F50-8D60-CB4AE99FC37B}" srcOrd="0" destOrd="0" presId="urn:microsoft.com/office/officeart/2005/8/layout/default"/>
    <dgm:cxn modelId="{0215FD30-E8F4-47DE-AF23-E854F253B0AB}" srcId="{30E1E134-3D93-4035-9ED3-896D66502536}" destId="{C7A72FD7-FFB7-42A0-98D7-20B78D26D264}" srcOrd="1" destOrd="0" parTransId="{F8BE2608-3935-464D-B4A9-9F363432885F}" sibTransId="{2C14D2ED-F00E-4F1B-808A-6B1FFB27820A}"/>
    <dgm:cxn modelId="{86CA9239-C884-4ED7-AEC5-826AEC748CA2}" srcId="{5881A606-8537-4C97-ABCB-464CA17B7088}" destId="{88E9521B-B294-48E3-B7C6-80B6555CE9F0}" srcOrd="1" destOrd="0" parTransId="{202EACB2-83DC-4563-A3A0-8AAD9CC9A36C}" sibTransId="{EC55F2CD-BE19-41C9-AAA3-919F2AC1DECC}"/>
    <dgm:cxn modelId="{6AC45C6D-2016-4D6F-A161-6997C0BD2924}" type="presOf" srcId="{C7A72FD7-FFB7-42A0-98D7-20B78D26D264}" destId="{FF714C80-EA24-451C-A86B-026ABD9C16A8}" srcOrd="0" destOrd="2" presId="urn:microsoft.com/office/officeart/2005/8/layout/default"/>
    <dgm:cxn modelId="{B63E2A4E-CC61-4F5D-81DC-7159754A8F24}" type="presOf" srcId="{8C032A93-CCE8-4B01-BFD3-E07CE30A2DDC}" destId="{FF714C80-EA24-451C-A86B-026ABD9C16A8}" srcOrd="0" destOrd="3" presId="urn:microsoft.com/office/officeart/2005/8/layout/default"/>
    <dgm:cxn modelId="{1C311E57-7842-444E-801A-2E5CD68BBC49}" type="presOf" srcId="{C2A91EE4-7EC3-45AC-BFF9-B4E3616C4545}" destId="{FF714C80-EA24-451C-A86B-026ABD9C16A8}" srcOrd="0" destOrd="4" presId="urn:microsoft.com/office/officeart/2005/8/layout/default"/>
    <dgm:cxn modelId="{E8F6ADA0-A9DB-44C4-AF3E-51E22CD733CE}" srcId="{30E1E134-3D93-4035-9ED3-896D66502536}" destId="{6136800A-F5B2-4F07-B612-54DC447644CC}" srcOrd="0" destOrd="0" parTransId="{4659F0E6-F847-4911-AC51-E39212339529}" sibTransId="{5C43A81F-E586-46E6-8E5C-880962C37540}"/>
    <dgm:cxn modelId="{CEA738A5-45DC-4F29-9AF0-DE370B3544E5}" type="presOf" srcId="{5881A606-8537-4C97-ABCB-464CA17B7088}" destId="{A51BD02A-799E-452B-BDC2-976E4693533D}" srcOrd="0" destOrd="0" presId="urn:microsoft.com/office/officeart/2005/8/layout/default"/>
    <dgm:cxn modelId="{2536ABB0-F751-4F01-8A90-80D84C0FB81A}" type="presOf" srcId="{30E1E134-3D93-4035-9ED3-896D66502536}" destId="{FF714C80-EA24-451C-A86B-026ABD9C16A8}" srcOrd="0" destOrd="0" presId="urn:microsoft.com/office/officeart/2005/8/layout/default"/>
    <dgm:cxn modelId="{F0165FC1-B930-4901-9A15-CA916AF482E7}" type="presOf" srcId="{6136800A-F5B2-4F07-B612-54DC447644CC}" destId="{FF714C80-EA24-451C-A86B-026ABD9C16A8}" srcOrd="0" destOrd="1" presId="urn:microsoft.com/office/officeart/2005/8/layout/default"/>
    <dgm:cxn modelId="{C993C0C2-4E09-4C81-841B-EAD7DCCAF642}" srcId="{5881A606-8537-4C97-ABCB-464CA17B7088}" destId="{30E1E134-3D93-4035-9ED3-896D66502536}" srcOrd="0" destOrd="0" parTransId="{A8E1125B-9318-4674-A260-F4B059B1F9AB}" sibTransId="{AA00AA66-7461-4525-9FBF-1565A467A788}"/>
    <dgm:cxn modelId="{2FACBACB-3709-4F92-AEA3-08AFFBAEF707}" srcId="{5881A606-8537-4C97-ABCB-464CA17B7088}" destId="{5A48F524-1FAF-4DED-BFC1-46D6EF7537BF}" srcOrd="2" destOrd="0" parTransId="{61CDC1F3-93A2-4E74-9A4B-96EEACA0942C}" sibTransId="{FFCDB414-5EF1-4E45-AD00-D3C6AD0C7E8E}"/>
    <dgm:cxn modelId="{383A96DB-6985-4AAB-9471-85D5B956B263}" srcId="{30E1E134-3D93-4035-9ED3-896D66502536}" destId="{C2A91EE4-7EC3-45AC-BFF9-B4E3616C4545}" srcOrd="3" destOrd="0" parTransId="{5A474C12-0C52-4C6D-ACE6-582CBE86E634}" sibTransId="{EDC27DA5-3426-4B3E-B683-9B80A2006A89}"/>
    <dgm:cxn modelId="{70A2C9DC-46D3-4428-9A59-2E818D15B518}" srcId="{30E1E134-3D93-4035-9ED3-896D66502536}" destId="{8C032A93-CCE8-4B01-BFD3-E07CE30A2DDC}" srcOrd="2" destOrd="0" parTransId="{12CB6A3C-7CBB-476C-A3CF-9004248D8D71}" sibTransId="{9E5070DF-EBDA-4375-B0EC-DED61C4BF6B0}"/>
    <dgm:cxn modelId="{F4A128AE-FBB5-4E4E-9A5C-CF6ADAA0611F}" type="presParOf" srcId="{A51BD02A-799E-452B-BDC2-976E4693533D}" destId="{FF714C80-EA24-451C-A86B-026ABD9C16A8}" srcOrd="0" destOrd="0" presId="urn:microsoft.com/office/officeart/2005/8/layout/default"/>
    <dgm:cxn modelId="{F770BA7D-3D3B-42CD-BBC0-B0876C1121AA}" type="presParOf" srcId="{A51BD02A-799E-452B-BDC2-976E4693533D}" destId="{D704106C-2AF8-44ED-BAA2-E505DA89C70E}" srcOrd="1" destOrd="0" presId="urn:microsoft.com/office/officeart/2005/8/layout/default"/>
    <dgm:cxn modelId="{9F2A7891-044E-4BEE-9D44-36636930268B}" type="presParOf" srcId="{A51BD02A-799E-452B-BDC2-976E4693533D}" destId="{A875652E-D9AE-4F50-8D60-CB4AE99FC37B}" srcOrd="2" destOrd="0" presId="urn:microsoft.com/office/officeart/2005/8/layout/default"/>
    <dgm:cxn modelId="{8527AEC0-B2C7-43F9-89A4-798381A4EA18}" type="presParOf" srcId="{A51BD02A-799E-452B-BDC2-976E4693533D}" destId="{DFEE95E8-D710-4029-855C-87862CA958F6}" srcOrd="3" destOrd="0" presId="urn:microsoft.com/office/officeart/2005/8/layout/default"/>
    <dgm:cxn modelId="{D7974083-4217-45D5-874A-6B1C622F357F}" type="presParOf" srcId="{A51BD02A-799E-452B-BDC2-976E4693533D}" destId="{84546A58-EECE-4105-A222-DDC68E269D40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14C80-EA24-451C-A86B-026ABD9C16A8}">
      <dsp:nvSpPr>
        <dsp:cNvPr id="0" name=""/>
        <dsp:cNvSpPr/>
      </dsp:nvSpPr>
      <dsp:spPr>
        <a:xfrm>
          <a:off x="712" y="509839"/>
          <a:ext cx="2778958" cy="16673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Geospatial data used for the following: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Weather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Vegetation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Wild fire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Level of drought</a:t>
          </a:r>
          <a:endParaRPr lang="en-US" sz="1400" kern="1200"/>
        </a:p>
      </dsp:txBody>
      <dsp:txXfrm>
        <a:off x="712" y="509839"/>
        <a:ext cx="2778958" cy="1667374"/>
      </dsp:txXfrm>
    </dsp:sp>
    <dsp:sp modelId="{A875652E-D9AE-4F50-8D60-CB4AE99FC37B}">
      <dsp:nvSpPr>
        <dsp:cNvPr id="0" name=""/>
        <dsp:cNvSpPr/>
      </dsp:nvSpPr>
      <dsp:spPr>
        <a:xfrm>
          <a:off x="3057566" y="509839"/>
          <a:ext cx="2778958" cy="16673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Data gathered over a 20-year period</a:t>
          </a:r>
          <a:endParaRPr lang="en-US" sz="1800" kern="1200"/>
        </a:p>
      </dsp:txBody>
      <dsp:txXfrm>
        <a:off x="3057566" y="509839"/>
        <a:ext cx="2778958" cy="1667374"/>
      </dsp:txXfrm>
    </dsp:sp>
    <dsp:sp modelId="{84546A58-EECE-4105-A222-DDC68E269D40}">
      <dsp:nvSpPr>
        <dsp:cNvPr id="0" name=""/>
        <dsp:cNvSpPr/>
      </dsp:nvSpPr>
      <dsp:spPr>
        <a:xfrm>
          <a:off x="1529139" y="2455110"/>
          <a:ext cx="2778958" cy="16673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Users will be able to choose multiple parameters while viewing satellite data for all 4 categories.</a:t>
          </a:r>
          <a:endParaRPr lang="en-US" sz="1800" kern="1200"/>
        </a:p>
      </dsp:txBody>
      <dsp:txXfrm>
        <a:off x="1529139" y="2455110"/>
        <a:ext cx="2778958" cy="166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5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2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2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2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4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2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9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4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9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3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itn.hms.harvard.edu/flash/2016/new-study-warns-southwest-megadrought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srn.org/2016/08/wildfire-drought-pests-threaten-sierra-nevadas-wild-forests/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tia.global/dr-devin-coleman-derr-beneficial-microorganisms-to-help-plants-tolerate-drough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.uct.ac.za/article/-2017-08-31-how-severe-is-the-droughta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fsnorthernregion/5595404768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of geospatial data for drought, vegetation, temperature, and wildfire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5280" y="1712220"/>
            <a:ext cx="5948831" cy="43346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CS226 Big Data Management Fall 2022</a:t>
            </a:r>
          </a:p>
          <a:p>
            <a:pPr algn="l"/>
            <a:r>
              <a:rPr lang="en-US" sz="3600">
                <a:solidFill>
                  <a:srgbClr val="FEFFFF"/>
                </a:solidFill>
              </a:rPr>
              <a:t>Group: Data </a:t>
            </a:r>
            <a:r>
              <a:rPr lang="en-US" sz="3600" err="1">
                <a:solidFill>
                  <a:srgbClr val="FEFFFF"/>
                </a:solidFill>
              </a:rPr>
              <a:t>VIZards</a:t>
            </a:r>
            <a:endParaRPr lang="en-US" sz="3600"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EFFFF"/>
                </a:solidFill>
              </a:rPr>
              <a:t>Name: Mrunali </a:t>
            </a:r>
            <a:r>
              <a:rPr lang="en-US" err="1">
                <a:solidFill>
                  <a:srgbClr val="FEFFFF"/>
                </a:solidFill>
              </a:rPr>
              <a:t>Lachake</a:t>
            </a:r>
            <a:endParaRPr lang="en-US" err="1">
              <a:solidFill>
                <a:srgbClr val="FE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EFFFF"/>
                </a:solidFill>
              </a:rPr>
              <a:t>Name: Kaushik Daiv</a:t>
            </a:r>
            <a:endParaRPr lang="en-US">
              <a:solidFill>
                <a:srgbClr val="FE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EFFFF"/>
                </a:solidFill>
              </a:rPr>
              <a:t>Name: Shivanshu Gupta</a:t>
            </a:r>
            <a:endParaRPr lang="en-US">
              <a:solidFill>
                <a:srgbClr val="FEFFFF"/>
              </a:solidFill>
              <a:ea typeface="Calibri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EFFFF"/>
                </a:solidFill>
              </a:rPr>
              <a:t>Name: Dhananjay </a:t>
            </a:r>
            <a:r>
              <a:rPr lang="en-US" err="1">
                <a:solidFill>
                  <a:srgbClr val="FEFFFF"/>
                </a:solidFill>
              </a:rPr>
              <a:t>Gavade</a:t>
            </a:r>
            <a:endParaRPr lang="en-US" err="1">
              <a:solidFill>
                <a:srgbClr val="FE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ED68-C929-7E1C-85A2-4063B3946F9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77050" y="701675"/>
            <a:ext cx="5314950" cy="1325563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chemeClr val="bg1"/>
                </a:solidFill>
                <a:cs typeface="Calibri Light"/>
              </a:rPr>
              <a:t>Outcome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705B498-8D05-0851-04D2-3EE99E677BD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10442406"/>
              </p:ext>
            </p:extLst>
          </p:nvPr>
        </p:nvGraphicFramePr>
        <p:xfrm>
          <a:off x="6093898" y="1778000"/>
          <a:ext cx="5837237" cy="463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36" name="Picture 336" descr="Map&#10;&#10;Description automatically generated">
            <a:extLst>
              <a:ext uri="{FF2B5EF4-FFF2-40B4-BE49-F238E27FC236}">
                <a16:creationId xmlns:a16="http://schemas.microsoft.com/office/drawing/2014/main" id="{CB6091ED-CD69-725D-38EC-081049A6BF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0" r="27736" b="-2"/>
          <a:stretch/>
        </p:blipFill>
        <p:spPr>
          <a:xfrm>
            <a:off x="3" y="-1"/>
            <a:ext cx="5753914" cy="6054081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593585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2474-BA43-B6DC-74E4-143F4ADF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47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Proposed 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063B67-A228-5145-9509-1F61A7EDE639}"/>
              </a:ext>
            </a:extLst>
          </p:cNvPr>
          <p:cNvGrpSpPr/>
          <p:nvPr/>
        </p:nvGrpSpPr>
        <p:grpSpPr>
          <a:xfrm>
            <a:off x="107648" y="3943964"/>
            <a:ext cx="943428" cy="1582661"/>
            <a:chOff x="793448" y="4045566"/>
            <a:chExt cx="943428" cy="1366762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E8F0F336-35ED-77F8-90AA-2AEF91B0B8A3}"/>
                </a:ext>
              </a:extLst>
            </p:cNvPr>
            <p:cNvSpPr/>
            <p:nvPr/>
          </p:nvSpPr>
          <p:spPr>
            <a:xfrm>
              <a:off x="793448" y="4045566"/>
              <a:ext cx="508000" cy="919239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E081DBD8-3B92-67E6-0257-54C54E7144FC}"/>
                </a:ext>
              </a:extLst>
            </p:cNvPr>
            <p:cNvSpPr/>
            <p:nvPr/>
          </p:nvSpPr>
          <p:spPr>
            <a:xfrm>
              <a:off x="938590" y="4202803"/>
              <a:ext cx="508000" cy="919239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C92DE25A-7929-E5E4-2707-8EF0BDEBD046}"/>
                </a:ext>
              </a:extLst>
            </p:cNvPr>
            <p:cNvSpPr/>
            <p:nvPr/>
          </p:nvSpPr>
          <p:spPr>
            <a:xfrm>
              <a:off x="1083733" y="4347946"/>
              <a:ext cx="508000" cy="919239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47FA6D4-C8E1-EE60-72BF-C2D8C0A3938D}"/>
                </a:ext>
              </a:extLst>
            </p:cNvPr>
            <p:cNvSpPr/>
            <p:nvPr/>
          </p:nvSpPr>
          <p:spPr>
            <a:xfrm>
              <a:off x="1228876" y="4493089"/>
              <a:ext cx="508000" cy="919239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649E552F-A02E-CBD0-90CF-32FFA5AAF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0" y="1968500"/>
            <a:ext cx="1866900" cy="18796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40C4D60-5C98-6439-23C2-4E99121BA727}"/>
              </a:ext>
            </a:extLst>
          </p:cNvPr>
          <p:cNvSpPr/>
          <p:nvPr/>
        </p:nvSpPr>
        <p:spPr>
          <a:xfrm>
            <a:off x="7308850" y="1657350"/>
            <a:ext cx="1866900" cy="2451100"/>
          </a:xfrm>
          <a:prstGeom prst="rect">
            <a:avLst/>
          </a:pr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cs typeface="Calibri"/>
              </a:rPr>
              <a:t>MAPREDUCE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6F2E6-F465-E2B0-6EB8-24C488074EAA}"/>
              </a:ext>
            </a:extLst>
          </p:cNvPr>
          <p:cNvGrpSpPr/>
          <p:nvPr/>
        </p:nvGrpSpPr>
        <p:grpSpPr>
          <a:xfrm>
            <a:off x="1955800" y="1224170"/>
            <a:ext cx="5029200" cy="4291240"/>
            <a:chOff x="3352800" y="-401607"/>
            <a:chExt cx="5295900" cy="5963927"/>
          </a:xfrm>
        </p:grpSpPr>
        <p:pic>
          <p:nvPicPr>
            <p:cNvPr id="17" name="Picture 17" descr="Logo&#10;&#10;Description automatically generated">
              <a:extLst>
                <a:ext uri="{FF2B5EF4-FFF2-40B4-BE49-F238E27FC236}">
                  <a16:creationId xmlns:a16="http://schemas.microsoft.com/office/drawing/2014/main" id="{6040E0AD-1A9E-A7D2-1386-90447968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2800" y="-401607"/>
              <a:ext cx="5295900" cy="3385852"/>
            </a:xfrm>
            <a:prstGeom prst="rect">
              <a:avLst/>
            </a:prstGeom>
          </p:spPr>
        </p:pic>
        <p:pic>
          <p:nvPicPr>
            <p:cNvPr id="19" name="Picture 1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01CEEF9-FE4E-4880-8A7B-01E722F2E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47" t="9774" r="-1258" b="14706"/>
            <a:stretch/>
          </p:blipFill>
          <p:spPr>
            <a:xfrm>
              <a:off x="3694113" y="4138154"/>
              <a:ext cx="4270976" cy="142416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0A6BD3-1E6C-56CE-BA39-460E360195D4}"/>
                </a:ext>
              </a:extLst>
            </p:cNvPr>
            <p:cNvCxnSpPr/>
            <p:nvPr/>
          </p:nvCxnSpPr>
          <p:spPr>
            <a:xfrm flipH="1">
              <a:off x="4962525" y="2749690"/>
              <a:ext cx="12700" cy="132733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2A7608-AA06-E309-ED5B-D9E964613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4124" y="2684039"/>
              <a:ext cx="12700" cy="1424787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E686101-7A6C-47F2-6001-52574F81EADE}"/>
              </a:ext>
            </a:extLst>
          </p:cNvPr>
          <p:cNvSpPr txBox="1"/>
          <p:nvPr/>
        </p:nvSpPr>
        <p:spPr>
          <a:xfrm>
            <a:off x="4838700" y="3657600"/>
            <a:ext cx="1079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Output</a:t>
            </a:r>
            <a:endParaRPr lang="en-US" sz="20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EB64C7-F0F1-D2DF-F12A-07B927E7C0CF}"/>
              </a:ext>
            </a:extLst>
          </p:cNvPr>
          <p:cNvSpPr txBox="1"/>
          <p:nvPr/>
        </p:nvSpPr>
        <p:spPr>
          <a:xfrm>
            <a:off x="3479800" y="3657600"/>
            <a:ext cx="1079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cs typeface="Calibri"/>
              </a:rPr>
              <a:t>Input</a:t>
            </a:r>
            <a:endParaRPr 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C74E04-E33D-E583-DB5F-94A1F71A60E7}"/>
              </a:ext>
            </a:extLst>
          </p:cNvPr>
          <p:cNvSpPr txBox="1"/>
          <p:nvPr/>
        </p:nvSpPr>
        <p:spPr>
          <a:xfrm>
            <a:off x="10121900" y="4229100"/>
            <a:ext cx="2171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cs typeface="Calibri"/>
              </a:rPr>
              <a:t>Visualization</a:t>
            </a:r>
            <a:endParaRPr lang="en-US" sz="24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385006-EF16-AC66-934A-797334FD8161}"/>
              </a:ext>
            </a:extLst>
          </p:cNvPr>
          <p:cNvSpPr txBox="1"/>
          <p:nvPr/>
        </p:nvSpPr>
        <p:spPr>
          <a:xfrm>
            <a:off x="215900" y="5867399"/>
            <a:ext cx="147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Datasets in CSV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EDC6C98-C656-93C6-14EC-48B707F7D862}"/>
              </a:ext>
            </a:extLst>
          </p:cNvPr>
          <p:cNvSpPr/>
          <p:nvPr/>
        </p:nvSpPr>
        <p:spPr>
          <a:xfrm>
            <a:off x="1282446" y="4374133"/>
            <a:ext cx="9652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8D44EE2-B510-AB17-BEF1-D6DED8F6FAFB}"/>
              </a:ext>
            </a:extLst>
          </p:cNvPr>
          <p:cNvSpPr/>
          <p:nvPr/>
        </p:nvSpPr>
        <p:spPr>
          <a:xfrm>
            <a:off x="9270746" y="2608832"/>
            <a:ext cx="965200" cy="7620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686B00B8-3350-1FE9-DE25-E5472DFFCDB7}"/>
              </a:ext>
            </a:extLst>
          </p:cNvPr>
          <p:cNvSpPr/>
          <p:nvPr/>
        </p:nvSpPr>
        <p:spPr>
          <a:xfrm>
            <a:off x="5916549" y="2612008"/>
            <a:ext cx="1219200" cy="63500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3AB89-98AB-75E8-1520-CD874FFF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Evaluation Plan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E0A1E0D4-EA9D-415A-344A-A557DCF8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04EC-113B-C9FA-240F-FA4F982D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3309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Evaluation will be done in two parts</a:t>
            </a:r>
          </a:p>
          <a:p>
            <a:pPr lvl="1"/>
            <a:r>
              <a:rPr lang="en-US">
                <a:cs typeface="Calibri"/>
              </a:rPr>
              <a:t>Evaluate correlation between datasets: Spearman</a:t>
            </a:r>
          </a:p>
          <a:p>
            <a:pPr lvl="1"/>
            <a:r>
              <a:rPr lang="en-US">
                <a:cs typeface="Calibri"/>
              </a:rPr>
              <a:t>Evaluate accuracy of spatial data : K-Means</a:t>
            </a:r>
          </a:p>
        </p:txBody>
      </p:sp>
    </p:spTree>
    <p:extLst>
      <p:ext uri="{BB962C8B-B14F-4D97-AF65-F5344CB8AC3E}">
        <p14:creationId xmlns:p14="http://schemas.microsoft.com/office/powerpoint/2010/main" val="247524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B27-8FEA-6044-7FD9-2C65E1F1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Plan</a:t>
            </a:r>
            <a:endParaRPr lang="en-US" sz="5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CD208-8E85-C040-BE5C-564B521186C5}"/>
              </a:ext>
            </a:extLst>
          </p:cNvPr>
          <p:cNvSpPr/>
          <p:nvPr/>
        </p:nvSpPr>
        <p:spPr>
          <a:xfrm>
            <a:off x="1405467" y="1834847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Environment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C7B9D8-8E40-B6CF-59DC-82247BCBBD14}"/>
              </a:ext>
            </a:extLst>
          </p:cNvPr>
          <p:cNvSpPr/>
          <p:nvPr/>
        </p:nvSpPr>
        <p:spPr>
          <a:xfrm>
            <a:off x="8650513" y="3770085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Transform data and design pipeline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97075-68C9-8AA5-3125-49499C2C76EB}"/>
              </a:ext>
            </a:extLst>
          </p:cNvPr>
          <p:cNvSpPr/>
          <p:nvPr/>
        </p:nvSpPr>
        <p:spPr>
          <a:xfrm>
            <a:off x="5142895" y="1907418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Storage setup and Data loading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3C0545-7610-DAA8-C7F5-6060A13CEEE6}"/>
              </a:ext>
            </a:extLst>
          </p:cNvPr>
          <p:cNvSpPr/>
          <p:nvPr/>
        </p:nvSpPr>
        <p:spPr>
          <a:xfrm>
            <a:off x="8577942" y="1907418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Preprocess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CDA02-25CC-D11C-AAFE-1E4B7801A72B}"/>
              </a:ext>
            </a:extLst>
          </p:cNvPr>
          <p:cNvSpPr/>
          <p:nvPr/>
        </p:nvSpPr>
        <p:spPr>
          <a:xfrm>
            <a:off x="1405466" y="3685418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Create visualization report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F9E1AF-5A31-1834-BD0F-30947422B712}"/>
              </a:ext>
            </a:extLst>
          </p:cNvPr>
          <p:cNvSpPr/>
          <p:nvPr/>
        </p:nvSpPr>
        <p:spPr>
          <a:xfrm>
            <a:off x="5215466" y="3721704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Design and develop Visualization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9786B-6276-DC96-8EE1-8F1AD3BA8D38}"/>
              </a:ext>
            </a:extLst>
          </p:cNvPr>
          <p:cNvSpPr/>
          <p:nvPr/>
        </p:nvSpPr>
        <p:spPr>
          <a:xfrm>
            <a:off x="1405467" y="5535990"/>
            <a:ext cx="1886857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Prepare Final Presentation and demo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19D903C-D975-1CB8-AEE0-5E08F1CE9A90}"/>
              </a:ext>
            </a:extLst>
          </p:cNvPr>
          <p:cNvSpPr/>
          <p:nvPr/>
        </p:nvSpPr>
        <p:spPr>
          <a:xfrm rot="5400000">
            <a:off x="9084177" y="2926633"/>
            <a:ext cx="870857" cy="507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FCF2B7-0AC4-7A69-2357-9C583ED54F04}"/>
              </a:ext>
            </a:extLst>
          </p:cNvPr>
          <p:cNvSpPr/>
          <p:nvPr/>
        </p:nvSpPr>
        <p:spPr>
          <a:xfrm rot="10800000">
            <a:off x="3732034" y="3767254"/>
            <a:ext cx="1040190" cy="544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309DA1-3550-7C0E-CBB0-B61E7F2E9BEC}"/>
              </a:ext>
            </a:extLst>
          </p:cNvPr>
          <p:cNvSpPr/>
          <p:nvPr/>
        </p:nvSpPr>
        <p:spPr>
          <a:xfrm rot="5400000">
            <a:off x="1911700" y="4728822"/>
            <a:ext cx="870857" cy="532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C54E402-7EBE-60B6-FD4B-3806681A99AE}"/>
              </a:ext>
            </a:extLst>
          </p:cNvPr>
          <p:cNvSpPr/>
          <p:nvPr/>
        </p:nvSpPr>
        <p:spPr>
          <a:xfrm rot="10800000">
            <a:off x="7348510" y="3827730"/>
            <a:ext cx="1040190" cy="544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8D76DC-155A-29A5-331F-A44AF4AEC673}"/>
              </a:ext>
            </a:extLst>
          </p:cNvPr>
          <p:cNvSpPr/>
          <p:nvPr/>
        </p:nvSpPr>
        <p:spPr>
          <a:xfrm>
            <a:off x="3623176" y="2049729"/>
            <a:ext cx="1040190" cy="544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8B163F2-0B91-FC21-048D-032DB4C6DC76}"/>
              </a:ext>
            </a:extLst>
          </p:cNvPr>
          <p:cNvSpPr/>
          <p:nvPr/>
        </p:nvSpPr>
        <p:spPr>
          <a:xfrm>
            <a:off x="7203367" y="2049730"/>
            <a:ext cx="1040190" cy="544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9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444E3-D447-7450-3C40-7214021A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400" kern="1200">
              <a:solidFill>
                <a:schemeClr val="tx2"/>
              </a:solidFill>
              <a:latin typeface="+mj-lt"/>
              <a:cs typeface="Calibri Light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6C6DA4FF-F902-8810-7AAA-E01AC290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239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CBAECB6-6DF4-07C6-47A3-C57D9514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898" y="3359614"/>
            <a:ext cx="6427431" cy="3296620"/>
          </a:xfrm>
          <a:prstGeom prst="rect">
            <a:avLst/>
          </a:prstGeo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95A9D6-0A73-4CC4-66A1-F5F8BA26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351" y="76250"/>
            <a:ext cx="3438617" cy="2991672"/>
          </a:xfrm>
          <a:prstGeom prst="rect">
            <a:avLst/>
          </a:prstGeom>
        </p:spPr>
      </p:pic>
      <p:pic>
        <p:nvPicPr>
          <p:cNvPr id="6" name="Picture 6" descr="A picture containing text, outdoor, screenshot, soil&#10;&#10;Description automatically generated">
            <a:extLst>
              <a:ext uri="{FF2B5EF4-FFF2-40B4-BE49-F238E27FC236}">
                <a16:creationId xmlns:a16="http://schemas.microsoft.com/office/drawing/2014/main" id="{509D463B-7632-81B2-0424-61F03E20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85" y="78812"/>
            <a:ext cx="3697549" cy="2993947"/>
          </a:xfrm>
          <a:prstGeom prst="rect">
            <a:avLst/>
          </a:prstGeom>
        </p:spPr>
      </p:pic>
      <p:pic>
        <p:nvPicPr>
          <p:cNvPr id="7" name="Picture 7" descr="A picture containing text, nature, mountain&#10;&#10;Description automatically generated">
            <a:extLst>
              <a:ext uri="{FF2B5EF4-FFF2-40B4-BE49-F238E27FC236}">
                <a16:creationId xmlns:a16="http://schemas.microsoft.com/office/drawing/2014/main" id="{63355078-8088-3505-EBA1-EDEC43A2A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8" y="3270879"/>
            <a:ext cx="4703684" cy="3386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CDAC7-BDEE-CA23-D5BC-7B0E66BDFA9A}"/>
              </a:ext>
            </a:extLst>
          </p:cNvPr>
          <p:cNvSpPr txBox="1"/>
          <p:nvPr/>
        </p:nvSpPr>
        <p:spPr>
          <a:xfrm>
            <a:off x="458679" y="340311"/>
            <a:ext cx="3861786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ea typeface="Calibri"/>
                <a:cs typeface="Calibri"/>
              </a:rPr>
              <a:t>Drought and Wildfire conditions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409319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A37E0-8974-BA73-AC53-63DA36AA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113" y="338364"/>
            <a:ext cx="9606639" cy="8985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Drought combined with warming temperature can result in increased evaporative demand, and dry soil which results in increased potential of large wildfires</a:t>
            </a:r>
          </a:p>
        </p:txBody>
      </p:sp>
      <p:pic>
        <p:nvPicPr>
          <p:cNvPr id="7" name="Picture 7" descr="A picture containing sky, ground, outdoor, sunset&#10;&#10;Description automatically generated">
            <a:extLst>
              <a:ext uri="{FF2B5EF4-FFF2-40B4-BE49-F238E27FC236}">
                <a16:creationId xmlns:a16="http://schemas.microsoft.com/office/drawing/2014/main" id="{8C18594E-63E6-881B-8498-0009FCCC6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000" y="2295653"/>
            <a:ext cx="5685942" cy="3709997"/>
          </a:xfrm>
          <a:prstGeom prst="rect">
            <a:avLst/>
          </a:prstGeom>
        </p:spPr>
      </p:pic>
      <p:pic>
        <p:nvPicPr>
          <p:cNvPr id="4" name="Picture 4" descr="A picture containing outdoor, nature, orange, smoke&#10;&#10;Description automatically generated">
            <a:extLst>
              <a:ext uri="{FF2B5EF4-FFF2-40B4-BE49-F238E27FC236}">
                <a16:creationId xmlns:a16="http://schemas.microsoft.com/office/drawing/2014/main" id="{422487DA-7230-2F90-0988-860141BE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45165" y="2292573"/>
            <a:ext cx="5131087" cy="38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 descr="HD wallpaper: brown field, desert, drought, sun, heat, day, earth, nature, dry | Wallpaper Flare">
            <a:extLst>
              <a:ext uri="{FF2B5EF4-FFF2-40B4-BE49-F238E27FC236}">
                <a16:creationId xmlns:a16="http://schemas.microsoft.com/office/drawing/2014/main" id="{F9D4284A-C216-9642-C5C0-A8C5A0EEA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758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14" name="Picture 14" descr="A picture containing sky, outdoor, nature, plant&#10;&#10;Description automatically generated">
            <a:extLst>
              <a:ext uri="{FF2B5EF4-FFF2-40B4-BE49-F238E27FC236}">
                <a16:creationId xmlns:a16="http://schemas.microsoft.com/office/drawing/2014/main" id="{1F3CD9CB-9A47-B9B5-87EE-C16EA7D5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6533" r="18689" b="-1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73814-4D7B-4404-A590-F511E4E4CDC9}"/>
              </a:ext>
            </a:extLst>
          </p:cNvPr>
          <p:cNvSpPr txBox="1"/>
          <p:nvPr/>
        </p:nvSpPr>
        <p:spPr>
          <a:xfrm>
            <a:off x="353929" y="2366481"/>
            <a:ext cx="6153727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Calibri Light"/>
                <a:ea typeface="Calibri" panose="020F0502020204030204"/>
                <a:cs typeface="Calibri" panose="020F0502020204030204"/>
              </a:rPr>
              <a:t>How</a:t>
            </a:r>
            <a:r>
              <a:rPr lang="en-US" sz="32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 does rise in temperature cause drought?</a:t>
            </a:r>
            <a:endParaRPr lang="en-US" sz="3200">
              <a:solidFill>
                <a:schemeClr val="bg1"/>
              </a:solidFill>
              <a:latin typeface="Calibri Light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latin typeface="Calibri Light"/>
                <a:ea typeface="Calibri" panose="020F0502020204030204"/>
                <a:cs typeface="Calibri" panose="020F0502020204030204"/>
              </a:rPr>
              <a:t>Can</a:t>
            </a:r>
            <a:r>
              <a:rPr lang="en-US" sz="320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 temperature rise and drought affect vegetation?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14A9F-BDCA-5CC8-2BB9-ED2BE5615C38}"/>
              </a:ext>
            </a:extLst>
          </p:cNvPr>
          <p:cNvSpPr txBox="1"/>
          <p:nvPr/>
        </p:nvSpPr>
        <p:spPr>
          <a:xfrm>
            <a:off x="355106" y="5215631"/>
            <a:ext cx="6983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  <a:ea typeface="Calibri"/>
                <a:cs typeface="Calibri"/>
              </a:rPr>
              <a:t>Can there be any correlation between these factors?</a:t>
            </a:r>
          </a:p>
        </p:txBody>
      </p:sp>
    </p:spTree>
    <p:extLst>
      <p:ext uri="{BB962C8B-B14F-4D97-AF65-F5344CB8AC3E}">
        <p14:creationId xmlns:p14="http://schemas.microsoft.com/office/powerpoint/2010/main" val="293575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79B6-5605-9BD6-5895-364AE379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CF59-B527-F4FB-AA4B-F939F810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4" descr="big-data-analytics | www.learntek.org/advantages-big-data-an… | Flickr">
            <a:extLst>
              <a:ext uri="{FF2B5EF4-FFF2-40B4-BE49-F238E27FC236}">
                <a16:creationId xmlns:a16="http://schemas.microsoft.com/office/drawing/2014/main" id="{3D0DB5A6-2BAB-44FF-D27D-84C0AF0B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0" r="-1" b="5557"/>
          <a:stretch/>
        </p:blipFill>
        <p:spPr>
          <a:xfrm>
            <a:off x="5729233" y="-4"/>
            <a:ext cx="6462767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7" name="Picture 36" descr="101010 data lines to infinity">
            <a:extLst>
              <a:ext uri="{FF2B5EF4-FFF2-40B4-BE49-F238E27FC236}">
                <a16:creationId xmlns:a16="http://schemas.microsoft.com/office/drawing/2014/main" id="{14210A32-47BF-DBE3-3338-3D9E929DD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8" b="18430"/>
          <a:stretch/>
        </p:blipFill>
        <p:spPr>
          <a:xfrm>
            <a:off x="5726416" y="3802961"/>
            <a:ext cx="6465703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011F4-040C-E240-0F59-ABAE651CB31E}"/>
              </a:ext>
            </a:extLst>
          </p:cNvPr>
          <p:cNvSpPr txBox="1"/>
          <p:nvPr/>
        </p:nvSpPr>
        <p:spPr>
          <a:xfrm>
            <a:off x="964733" y="2754384"/>
            <a:ext cx="411060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1. Drought Dataset</a:t>
            </a:r>
          </a:p>
          <a:p>
            <a:r>
              <a:rPr lang="en-US" sz="3200">
                <a:cs typeface="Calibri"/>
              </a:rPr>
              <a:t>2. Wildfire Dataset</a:t>
            </a:r>
          </a:p>
          <a:p>
            <a:r>
              <a:rPr lang="en-US" sz="3200">
                <a:cs typeface="Calibri"/>
              </a:rPr>
              <a:t>3. Temperature Dataset</a:t>
            </a:r>
          </a:p>
          <a:p>
            <a:r>
              <a:rPr lang="en-US" sz="3200">
                <a:cs typeface="Calibri"/>
              </a:rPr>
              <a:t>4. Vegetation Dataset</a:t>
            </a:r>
          </a:p>
        </p:txBody>
      </p:sp>
    </p:spTree>
    <p:extLst>
      <p:ext uri="{BB962C8B-B14F-4D97-AF65-F5344CB8AC3E}">
        <p14:creationId xmlns:p14="http://schemas.microsoft.com/office/powerpoint/2010/main" val="405392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79F-E671-0E4C-DBE0-E411E3CE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92" y="297406"/>
            <a:ext cx="4375592" cy="1048034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Drought Data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2908D-4A46-55A4-74ED-6C6CD340D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53" y="1859229"/>
            <a:ext cx="4439554" cy="43343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/>
            <a:r>
              <a:rPr lang="en-US">
                <a:cs typeface="Calibri"/>
              </a:rPr>
              <a:t>Source - United States Geological Survey</a:t>
            </a:r>
          </a:p>
          <a:p>
            <a:pPr marL="514350" indent="-514350"/>
            <a:r>
              <a:rPr lang="en-US">
                <a:cs typeface="Calibri"/>
              </a:rPr>
              <a:t>Two main factors:</a:t>
            </a:r>
          </a:p>
          <a:p>
            <a:pPr marL="914400" lvl="1" indent="-457200">
              <a:buAutoNum type="arabicPeriod"/>
            </a:pPr>
            <a:r>
              <a:rPr lang="en-US" sz="2800">
                <a:ea typeface="+mn-lt"/>
                <a:cs typeface="+mn-lt"/>
              </a:rPr>
              <a:t>Streamflow</a:t>
            </a:r>
            <a:endParaRPr lang="en-US" sz="280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US" sz="2800">
                <a:cs typeface="Calibri"/>
              </a:rPr>
              <a:t>Groundwater level</a:t>
            </a:r>
          </a:p>
          <a:p>
            <a:pPr marL="514350" indent="-514350"/>
            <a:r>
              <a:rPr lang="en-US">
                <a:cs typeface="Calibri"/>
              </a:rPr>
              <a:t>Features include site id, name, </a:t>
            </a:r>
            <a:r>
              <a:rPr lang="en-US" err="1">
                <a:cs typeface="Calibri"/>
              </a:rPr>
              <a:t>lat</a:t>
            </a:r>
            <a:r>
              <a:rPr lang="en-US">
                <a:cs typeface="Calibri"/>
              </a:rPr>
              <a:t>/long, amount of water.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514350" indent="-514350"/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514350" indent="-514350"/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514350" indent="-514350">
              <a:buAutoNum type="arabicPeriod"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 descr="A picture containing close&#10;&#10;Description automatically generated">
            <a:extLst>
              <a:ext uri="{FF2B5EF4-FFF2-40B4-BE49-F238E27FC236}">
                <a16:creationId xmlns:a16="http://schemas.microsoft.com/office/drawing/2014/main" id="{D6413DDE-DCB7-6991-47DB-3655F6A4B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196" r="1485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2BC0E-802C-14EB-16F4-34DFCDAC4CCD}"/>
              </a:ext>
            </a:extLst>
          </p:cNvPr>
          <p:cNvSpPr txBox="1"/>
          <p:nvPr/>
        </p:nvSpPr>
        <p:spPr>
          <a:xfrm>
            <a:off x="9851296" y="6657945"/>
            <a:ext cx="23407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88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AA77-D487-3ADD-5E91-3E75C92D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Wildfire Data</a:t>
            </a:r>
            <a:endParaRPr lang="en-US" sz="54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C8DA26-6709-EC24-375A-A746A44C3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3100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Source – </a:t>
            </a:r>
            <a:r>
              <a:rPr lang="en-US" err="1">
                <a:cs typeface="Calibri"/>
              </a:rPr>
              <a:t>WildfireDB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Data format - csv</a:t>
            </a:r>
          </a:p>
          <a:p>
            <a:r>
              <a:rPr lang="en-US">
                <a:cs typeface="Calibri"/>
              </a:rPr>
              <a:t>Features include -</a:t>
            </a:r>
            <a:r>
              <a:rPr lang="en-US">
                <a:ea typeface="+mn-lt"/>
                <a:cs typeface="+mn-lt"/>
              </a:rPr>
              <a:t>min/max temperature, fire radiative power(FRP), and fire acquisition time</a:t>
            </a:r>
          </a:p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A picture containing tree, outdoor, smoke, transport&#10;&#10;Description automatically generated">
            <a:extLst>
              <a:ext uri="{FF2B5EF4-FFF2-40B4-BE49-F238E27FC236}">
                <a16:creationId xmlns:a16="http://schemas.microsoft.com/office/drawing/2014/main" id="{EFB29FDE-D2B8-3DD0-0A3D-AB2604450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64" r="127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4639C-C7A0-D3C8-6874-A7594E984DE9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47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AA77-D487-3ADD-5E91-3E75C92D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Temperature 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C8DA26-6709-EC24-375A-A746A44C3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806507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Source – Kaggle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Data format - csv</a:t>
            </a:r>
          </a:p>
          <a:p>
            <a:r>
              <a:rPr lang="en-US">
                <a:cs typeface="Calibri"/>
              </a:rPr>
              <a:t>Dataset includes</a:t>
            </a:r>
            <a:r>
              <a:rPr lang="en-US">
                <a:ea typeface="+mn-lt"/>
                <a:cs typeface="+mn-lt"/>
              </a:rPr>
              <a:t> attributes like: Lat/long, city, date, avg temperature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 sz="2200">
              <a:cs typeface="Calibri" panose="020F0502020204030204"/>
            </a:endParaRPr>
          </a:p>
          <a:p>
            <a:endParaRPr lang="en-US" sz="2200">
              <a:cs typeface="Calibri" panose="020F0502020204030204"/>
            </a:endParaRPr>
          </a:p>
        </p:txBody>
      </p:sp>
      <p:pic>
        <p:nvPicPr>
          <p:cNvPr id="8" name="Picture 9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3A1719A3-B357-350A-EDD8-26524411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t="780" r="42251" b="-878"/>
          <a:stretch/>
        </p:blipFill>
        <p:spPr>
          <a:xfrm>
            <a:off x="5384955" y="10"/>
            <a:ext cx="6737942" cy="686469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842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B9C1-74FD-A8F3-3039-11F027539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Vegetation Data</a:t>
            </a:r>
            <a:endParaRPr lang="en-US" sz="54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0B12AC-178C-0003-A35E-5EA13D53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Source - </a:t>
            </a:r>
            <a:r>
              <a:rPr lang="en-US">
                <a:ea typeface="+mn-lt"/>
                <a:cs typeface="+mn-lt"/>
              </a:rPr>
              <a:t>United States Geological Survey</a:t>
            </a:r>
          </a:p>
          <a:p>
            <a:r>
              <a:rPr lang="en-US">
                <a:ea typeface="+mn-lt"/>
                <a:cs typeface="+mn-lt"/>
              </a:rPr>
              <a:t>Tiff formatted satellite images</a:t>
            </a:r>
            <a:endParaRPr lang="en-US"/>
          </a:p>
          <a:p>
            <a:r>
              <a:rPr lang="en-US">
                <a:cs typeface="Calibri"/>
              </a:rPr>
              <a:t>1236 satellite photos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 descr="Free Images : landscape, mountain, pasture, scenery, agriculture, plain, thailand, grassland ...">
            <a:extLst>
              <a:ext uri="{FF2B5EF4-FFF2-40B4-BE49-F238E27FC236}">
                <a16:creationId xmlns:a16="http://schemas.microsoft.com/office/drawing/2014/main" id="{E5953780-DF82-5DA0-7E65-DA60B7FAC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6" r="238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2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Visualization of geospatial data for drought, vegetation, temperature, and wildfire</vt:lpstr>
      <vt:lpstr>PowerPoint Presentation</vt:lpstr>
      <vt:lpstr>Drought combined with warming temperature can result in increased evaporative demand, and dry soil which results in increased potential of large wildfires</vt:lpstr>
      <vt:lpstr>PowerPoint Presentation</vt:lpstr>
      <vt:lpstr>Datasets</vt:lpstr>
      <vt:lpstr>Drought Data</vt:lpstr>
      <vt:lpstr>Wildfire Data</vt:lpstr>
      <vt:lpstr>Temperature  Data</vt:lpstr>
      <vt:lpstr>Vegetation Data</vt:lpstr>
      <vt:lpstr>Outcome</vt:lpstr>
      <vt:lpstr>Proposed Architecture</vt:lpstr>
      <vt:lpstr>Evaluation Plan</vt:lpstr>
      <vt:lpstr>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2022-10-25T04:52:10Z</dcterms:created>
  <dcterms:modified xsi:type="dcterms:W3CDTF">2022-10-28T01:29:47Z</dcterms:modified>
</cp:coreProperties>
</file>